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sldIdLst>
    <p:sldId id="313" r:id="rId2"/>
    <p:sldId id="321" r:id="rId3"/>
    <p:sldId id="369" r:id="rId4"/>
    <p:sldId id="370" r:id="rId5"/>
    <p:sldId id="371" r:id="rId6"/>
    <p:sldId id="372" r:id="rId7"/>
    <p:sldId id="374" r:id="rId8"/>
    <p:sldId id="375" r:id="rId9"/>
    <p:sldId id="376" r:id="rId10"/>
    <p:sldId id="378" r:id="rId1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228" userDrawn="1">
          <p15:clr>
            <a:srgbClr val="A4A3A4"/>
          </p15:clr>
        </p15:guide>
        <p15:guide id="2" pos="2245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drew Efimovsky" initials="AE" lastIdx="3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5BAA"/>
    <a:srgbClr val="00B050"/>
    <a:srgbClr val="D7181E"/>
    <a:srgbClr val="FFCCCC"/>
    <a:srgbClr val="FFFF99"/>
    <a:srgbClr val="B3CEE5"/>
    <a:srgbClr val="CCFF99"/>
    <a:srgbClr val="FFCC99"/>
    <a:srgbClr val="F3A671"/>
    <a:srgbClr val="0000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7962" autoAdjust="0"/>
    <p:restoredTop sz="96830" autoAdjust="0"/>
  </p:normalViewPr>
  <p:slideViewPr>
    <p:cSldViewPr snapToGrid="0" showGuides="1">
      <p:cViewPr>
        <p:scale>
          <a:sx n="78" d="100"/>
          <a:sy n="78" d="100"/>
        </p:scale>
        <p:origin x="-834" y="-678"/>
      </p:cViewPr>
      <p:guideLst>
        <p:guide orient="horz" pos="2228"/>
        <p:guide pos="2245"/>
      </p:guideLst>
    </p:cSldViewPr>
  </p:slideViewPr>
  <p:outlineViewPr>
    <p:cViewPr>
      <p:scale>
        <a:sx n="33" d="100"/>
        <a:sy n="33" d="100"/>
      </p:scale>
      <p:origin x="0" y="-1107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37596"/>
    </p:cViewPr>
  </p:sorterViewPr>
  <p:notesViewPr>
    <p:cSldViewPr snapToGrid="0" showGuides="1">
      <p:cViewPr varScale="1">
        <p:scale>
          <a:sx n="97" d="100"/>
          <a:sy n="97" d="100"/>
        </p:scale>
        <p:origin x="648" y="72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F58752-EDA5-40AB-A891-727AA1C2B917}" type="datetimeFigureOut">
              <a:rPr lang="ru-RU" smtClean="0"/>
              <a:pPr/>
              <a:t>06.11.2020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344027-2C1F-4C73-9A78-FE4A0056182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216646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pPr/>
              <a:t>06.11.2020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342131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pPr/>
              <a:t>06.11.2020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149731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pPr/>
              <a:t>06.11.2020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27764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pPr/>
              <a:t>06.11.2020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051062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pPr/>
              <a:t>06.11.2020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379713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pPr/>
              <a:t>06.11.2020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414595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pPr/>
              <a:t>06.11.2020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065928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pPr/>
              <a:t>06.11.2020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691667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pPr/>
              <a:t>06.11.2020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161199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pPr/>
              <a:t>06.11.2020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628287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pPr/>
              <a:t>06.11.2020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72030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3A3E3B-5340-48C2-BBF1-E251CA96180E}" type="datetimeFigureOut">
              <a:rPr lang="ru-RU" smtClean="0"/>
              <a:pPr/>
              <a:t>06.11.2020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2719E-75ED-4A60-9985-4C4236D7FE1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516644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7" Type="http://schemas.openxmlformats.org/officeDocument/2006/relationships/image" Target="../media/image4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12.jpeg"/><Relationship Id="rId7" Type="http://schemas.openxmlformats.org/officeDocument/2006/relationships/image" Target="../media/image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image" Target="../media/image14.jpeg"/><Relationship Id="rId4" Type="http://schemas.openxmlformats.org/officeDocument/2006/relationships/image" Target="../media/image13.jpeg"/><Relationship Id="rId9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704631" y="4390845"/>
            <a:ext cx="1909322" cy="1750567"/>
          </a:xfrm>
          <a:prstGeom prst="rect">
            <a:avLst/>
          </a:prstGeom>
        </p:spPr>
      </p:pic>
      <p:sp>
        <p:nvSpPr>
          <p:cNvPr id="16" name="Прямоугольник 15"/>
          <p:cNvSpPr/>
          <p:nvPr/>
        </p:nvSpPr>
        <p:spPr>
          <a:xfrm>
            <a:off x="7144635" y="-1"/>
            <a:ext cx="1999211" cy="6857999"/>
          </a:xfrm>
          <a:prstGeom prst="rect">
            <a:avLst/>
          </a:prstGeom>
          <a:solidFill>
            <a:srgbClr val="005BAA"/>
          </a:solidFill>
          <a:ln>
            <a:noFill/>
          </a:ln>
          <a:effectLst>
            <a:glow rad="25400">
              <a:schemeClr val="tx1">
                <a:lumMod val="50000"/>
                <a:lumOff val="50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243994" y="367314"/>
            <a:ext cx="1816760" cy="149837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7" name="Овал 16"/>
          <p:cNvSpPr/>
          <p:nvPr/>
        </p:nvSpPr>
        <p:spPr>
          <a:xfrm>
            <a:off x="6392035" y="4093320"/>
            <a:ext cx="2664000" cy="2664000"/>
          </a:xfrm>
          <a:prstGeom prst="ellipse">
            <a:avLst/>
          </a:prstGeom>
          <a:solidFill>
            <a:schemeClr val="bg1"/>
          </a:solidFill>
          <a:ln w="76200">
            <a:noFill/>
          </a:ln>
          <a:effectLst>
            <a:glow rad="25400">
              <a:schemeClr val="tx1">
                <a:lumMod val="50000"/>
                <a:lumOff val="50000"/>
                <a:alpha val="39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Овал 18"/>
          <p:cNvSpPr/>
          <p:nvPr/>
        </p:nvSpPr>
        <p:spPr>
          <a:xfrm>
            <a:off x="6572035" y="4273320"/>
            <a:ext cx="2304000" cy="2304000"/>
          </a:xfrm>
          <a:prstGeom prst="ellipse">
            <a:avLst/>
          </a:prstGeom>
          <a:solidFill>
            <a:srgbClr val="005BAA"/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0" y="0"/>
            <a:ext cx="7152768" cy="6857999"/>
          </a:xfrm>
        </p:spPr>
        <p:txBody>
          <a:bodyPr anchor="ctr">
            <a:normAutofit/>
          </a:bodyPr>
          <a:lstStyle/>
          <a:p>
            <a:r>
              <a:rPr lang="ru-RU" sz="4800" b="1" dirty="0" smtClean="0">
                <a:solidFill>
                  <a:srgbClr val="005BA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ea typeface="Microsoft YaHei UI" panose="020B0503020204020204" pitchFamily="34" charset="-122"/>
                <a:cs typeface="Segoe UI Semibold" panose="020B0702040204020203" pitchFamily="34" charset="0"/>
              </a:rPr>
              <a:t>КАК СТАТЬ ЮНЫМ ИНСПЕКТОРОМ ДВИЖЕНИЯ</a:t>
            </a:r>
            <a:endParaRPr lang="ru-RU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176792" y="4806085"/>
            <a:ext cx="1299851" cy="1191772"/>
          </a:xfrm>
          <a:prstGeom prst="rect">
            <a:avLst/>
          </a:prstGeom>
          <a:ln>
            <a:noFill/>
          </a:ln>
          <a:effectLst>
            <a:glow rad="25400">
              <a:schemeClr val="tx1">
                <a:lumMod val="50000"/>
                <a:lumOff val="50000"/>
                <a:alpha val="40000"/>
              </a:schemeClr>
            </a:glow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001261" y="4697506"/>
            <a:ext cx="810577" cy="1443110"/>
          </a:xfrm>
          <a:prstGeom prst="rect">
            <a:avLst/>
          </a:prstGeom>
          <a:ln>
            <a:noFill/>
          </a:ln>
          <a:effectLst>
            <a:glow rad="25400">
              <a:schemeClr val="tx1">
                <a:lumMod val="50000"/>
                <a:lumOff val="50000"/>
                <a:alpha val="40000"/>
              </a:schemeClr>
            </a:glow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3785742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181837" y="92804"/>
            <a:ext cx="687970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000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ДЛЯ ОБЕСПЕЧЕНИЯ РАБОТЫ ПРЕСС-ЦЕНТРА НЕОБХОДИМО </a:t>
            </a:r>
            <a:endParaRPr lang="ru-RU" sz="2800" dirty="0">
              <a:solidFill>
                <a:srgbClr val="005BAA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77155" y="876373"/>
            <a:ext cx="668679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Обеспечить выпуск </a:t>
            </a: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материалов о деятельности отрядов ЮИД, публикаций, направленных на пропаганду безопасности дорожного движения и формирование положительного образа участников дорожного движения в информационных ресурсах школы, местных </a:t>
            </a: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изданиях)</a:t>
            </a:r>
            <a:endParaRPr lang="ru-RU" sz="16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Организовать проведение </a:t>
            </a: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акций и мероприятий для школьников и жителей </a:t>
            </a: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города</a:t>
            </a:r>
            <a:endParaRPr lang="ru-RU" sz="16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Наладить взаимодействие </a:t>
            </a: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с отрядами ЮИД, ведущими деятельность на территории города, региона, </a:t>
            </a: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России</a:t>
            </a:r>
            <a:endParaRPr lang="ru-RU" sz="16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Наладить взаимодействие </a:t>
            </a: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с сотрудником пропаганды БДД Госавтоинспекции в своем районе, </a:t>
            </a: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для проведения </a:t>
            </a: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совместных </a:t>
            </a: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мероприятий</a:t>
            </a:r>
            <a:endParaRPr lang="ru-RU" sz="16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Участвовать в </a:t>
            </a: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региональных и Всероссийских мероприятиях, посвященных безопасности дорожного движения, представляя интересы «Пресс-центра ЮИД</a:t>
            </a: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»</a:t>
            </a:r>
            <a:endParaRPr lang="ru-RU" sz="16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56511" y="4741366"/>
            <a:ext cx="3263918" cy="183595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882511" y="4737708"/>
            <a:ext cx="2816144" cy="186569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grpSp>
        <p:nvGrpSpPr>
          <p:cNvPr id="15" name="Группа 14"/>
          <p:cNvGrpSpPr/>
          <p:nvPr/>
        </p:nvGrpSpPr>
        <p:grpSpPr>
          <a:xfrm>
            <a:off x="6392035" y="1"/>
            <a:ext cx="2751965" cy="6857999"/>
            <a:chOff x="6392035" y="1"/>
            <a:chExt cx="2751965" cy="6857999"/>
          </a:xfrm>
        </p:grpSpPr>
        <p:pic>
          <p:nvPicPr>
            <p:cNvPr id="16" name="Рисунок 15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6704631" y="4390845"/>
              <a:ext cx="1909322" cy="1750567"/>
            </a:xfrm>
            <a:prstGeom prst="rect">
              <a:avLst/>
            </a:prstGeom>
          </p:spPr>
        </p:pic>
        <p:sp>
          <p:nvSpPr>
            <p:cNvPr id="17" name="Прямоугольник 16"/>
            <p:cNvSpPr/>
            <p:nvPr/>
          </p:nvSpPr>
          <p:spPr>
            <a:xfrm>
              <a:off x="7144789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8" name="Рисунок 17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0" name="Овал 19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Овал 20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2" name="Рисунок 21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7176792" y="4806085"/>
              <a:ext cx="1299851" cy="1191772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pic>
          <p:nvPicPr>
            <p:cNvPr id="23" name="Рисунок 22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7001261" y="4697506"/>
              <a:ext cx="810577" cy="1443110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xmlns="" val="7183939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60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7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2" grpId="0" uiExpand="1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181837" y="616438"/>
            <a:ext cx="621019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0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ЮИД – это </a:t>
            </a:r>
            <a:r>
              <a:rPr lang="ru-RU" sz="16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		</a:t>
            </a:r>
            <a:r>
              <a:rPr lang="ru-RU" sz="2800" dirty="0" smtClean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Ю</a:t>
            </a:r>
            <a:r>
              <a:rPr lang="ru-RU" sz="2800" dirty="0" smtClean="0">
                <a:solidFill>
                  <a:prstClr val="black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ный </a:t>
            </a:r>
          </a:p>
          <a:p>
            <a:pPr lvl="0">
              <a:defRPr/>
            </a:pPr>
            <a:r>
              <a:rPr lang="ru-RU" sz="2800" dirty="0" smtClean="0">
                <a:solidFill>
                  <a:prstClr val="black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				</a:t>
            </a:r>
            <a:r>
              <a:rPr lang="ru-RU" sz="2800" dirty="0" smtClean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И</a:t>
            </a:r>
            <a:r>
              <a:rPr lang="ru-RU" sz="2800" dirty="0" smtClean="0">
                <a:solidFill>
                  <a:prstClr val="black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нспектор </a:t>
            </a:r>
          </a:p>
          <a:p>
            <a:pPr lvl="0">
              <a:defRPr/>
            </a:pPr>
            <a:r>
              <a:rPr lang="ru-RU" sz="2800" dirty="0" smtClean="0">
                <a:solidFill>
                  <a:prstClr val="black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				</a:t>
            </a:r>
            <a:r>
              <a:rPr lang="ru-RU" sz="2800" dirty="0" smtClean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Д</a:t>
            </a:r>
            <a:r>
              <a:rPr lang="ru-RU" sz="2800" dirty="0" smtClean="0">
                <a:solidFill>
                  <a:prstClr val="black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вижения</a:t>
            </a:r>
            <a:endParaRPr lang="ru-RU" sz="2800" dirty="0">
              <a:solidFill>
                <a:prstClr val="black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ackgroundRemoval t="14068" b="100000" l="42969" r="93047">
                        <a14:foregroundMark x1="47734" y1="19343" x2="48125" y2="27667"/>
                        <a14:foregroundMark x1="47969" y1="32943" x2="49531" y2="59555"/>
                        <a14:foregroundMark x1="47031" y1="15826" x2="47422" y2="17702"/>
                        <a14:foregroundMark x1="66953" y1="23329" x2="76875" y2="30012"/>
                        <a14:foregroundMark x1="65156" y1="24033" x2="63672" y2="30012"/>
                        <a14:foregroundMark x1="68203" y1="79953" x2="62969" y2="99766"/>
                        <a14:foregroundMark x1="75703" y1="80305" x2="75703" y2="89801"/>
                        <a14:foregroundMark x1="49688" y1="72333" x2="49766" y2="74091"/>
                        <a14:foregroundMark x1="49766" y1="70574" x2="49766" y2="71864"/>
                        <a14:foregroundMark x1="51641" y1="72333" x2="52578" y2="75264"/>
                        <a14:foregroundMark x1="48438" y1="76788" x2="49453" y2="77608"/>
                        <a14:foregroundMark x1="48281" y1="76436" x2="48594" y2="76671"/>
                        <a14:foregroundMark x1="50078" y1="79484" x2="49375" y2="77726"/>
                        <a14:foregroundMark x1="49766" y1="77140" x2="49688" y2="74091"/>
                        <a14:foregroundMark x1="50078" y1="77843" x2="51484" y2="78077"/>
                        <a14:foregroundMark x1="51719" y1="77843" x2="52656" y2="77374"/>
                        <a14:foregroundMark x1="52656" y1="76319" x2="52656" y2="77022"/>
                        <a14:foregroundMark x1="50234" y1="80070" x2="50625" y2="81125"/>
                        <a14:foregroundMark x1="46563" y1="15709" x2="48125" y2="15358"/>
                        <a14:foregroundMark x1="46484" y1="16530" x2="46406" y2="19343"/>
                        <a14:backgroundMark x1="70469" y1="15592" x2="71563" y2="15592"/>
                        <a14:backgroundMark x1="64063" y1="22274" x2="63359" y2="23916"/>
                        <a14:backgroundMark x1="50703" y1="72802" x2="51094" y2="75498"/>
                        <a14:backgroundMark x1="51563" y1="81360" x2="51563" y2="81360"/>
                        <a14:backgroundMark x1="46016" y1="18875" x2="46016" y2="20399"/>
                        <a14:backgroundMark x1="46875" y1="46424" x2="46406" y2="47011"/>
                        <a14:backgroundMark x1="47344" y1="48300" x2="47344" y2="48652"/>
                        <a14:backgroundMark x1="62266" y1="17585" x2="62578" y2="26964"/>
                        <a14:backgroundMark x1="74609" y1="12544" x2="73906" y2="1500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b="6584"/>
          <a:stretch/>
        </p:blipFill>
        <p:spPr>
          <a:xfrm>
            <a:off x="1331539" y="2891481"/>
            <a:ext cx="6371640" cy="396651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1" name="Прямоугольник 10"/>
          <p:cNvSpPr/>
          <p:nvPr/>
        </p:nvSpPr>
        <p:spPr>
          <a:xfrm>
            <a:off x="181837" y="103055"/>
            <a:ext cx="8169215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ЧТО ОЗНАЧАЮТ БУКВЫ ЮИД?</a:t>
            </a:r>
            <a:endParaRPr lang="ru-RU" sz="2200" dirty="0">
              <a:solidFill>
                <a:srgbClr val="005BAA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92753" y="2156621"/>
            <a:ext cx="655124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Верный </a:t>
            </a:r>
            <a:r>
              <a:rPr lang="ru-RU" sz="2400" dirty="0"/>
              <a:t>и важный помощник сотрудника Госавтоинспекции в каждой школе, в каждом классе. </a:t>
            </a:r>
          </a:p>
        </p:txBody>
      </p:sp>
      <p:grpSp>
        <p:nvGrpSpPr>
          <p:cNvPr id="3" name="Группа 2"/>
          <p:cNvGrpSpPr/>
          <p:nvPr/>
        </p:nvGrpSpPr>
        <p:grpSpPr>
          <a:xfrm>
            <a:off x="6392035" y="1"/>
            <a:ext cx="2751965" cy="6857999"/>
            <a:chOff x="6392035" y="1"/>
            <a:chExt cx="2751965" cy="6857999"/>
          </a:xfrm>
        </p:grpSpPr>
        <p:pic>
          <p:nvPicPr>
            <p:cNvPr id="13" name="Рисунок 12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6704631" y="4390845"/>
              <a:ext cx="1909322" cy="1750567"/>
            </a:xfrm>
            <a:prstGeom prst="rect">
              <a:avLst/>
            </a:prstGeom>
          </p:spPr>
        </p:pic>
        <p:sp>
          <p:nvSpPr>
            <p:cNvPr id="14" name="Прямоугольник 13"/>
            <p:cNvSpPr/>
            <p:nvPr/>
          </p:nvSpPr>
          <p:spPr>
            <a:xfrm>
              <a:off x="7144789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5" name="Рисунок 14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0" name="Овал 19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Овал 15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7" name="Рисунок 16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7176792" y="4806085"/>
              <a:ext cx="1299851" cy="1191772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pic>
          <p:nvPicPr>
            <p:cNvPr id="18" name="Рисунок 17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7001261" y="4697506"/>
              <a:ext cx="810577" cy="1443110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sp>
        <p:nvSpPr>
          <p:cNvPr id="19" name="Прямоугольник 18"/>
          <p:cNvSpPr/>
          <p:nvPr/>
        </p:nvSpPr>
        <p:spPr>
          <a:xfrm>
            <a:off x="169949" y="3536950"/>
            <a:ext cx="4165537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err="1" smtClean="0"/>
              <a:t>ЮИДовцы</a:t>
            </a:r>
            <a:r>
              <a:rPr lang="ru-RU" sz="2400" dirty="0" smtClean="0"/>
              <a:t> очень </a:t>
            </a:r>
            <a:r>
              <a:rPr lang="ru-RU" sz="2400" dirty="0"/>
              <a:t>активные и талантливые дети, которые всегда стремятся к новым знаниям и умениям. </a:t>
            </a:r>
            <a:r>
              <a:rPr lang="ru-RU" sz="2400" dirty="0" smtClean="0"/>
              <a:t>В отрядах ЮИД дети развиваются всесторонне. </a:t>
            </a:r>
            <a:br>
              <a:rPr lang="ru-RU" sz="2400" dirty="0" smtClean="0"/>
            </a:br>
            <a:r>
              <a:rPr lang="ru-RU" sz="2400" dirty="0" smtClean="0"/>
              <a:t>Прежде всего </a:t>
            </a:r>
            <a:r>
              <a:rPr lang="ru-RU" sz="2400" dirty="0" err="1" smtClean="0"/>
              <a:t>ЮИДовцы</a:t>
            </a:r>
            <a:r>
              <a:rPr lang="ru-RU" sz="2400" dirty="0" smtClean="0"/>
              <a:t>  –  это знатоки </a:t>
            </a:r>
            <a:r>
              <a:rPr lang="ru-RU" sz="2400" dirty="0"/>
              <a:t>ПДД.</a:t>
            </a:r>
          </a:p>
        </p:txBody>
      </p:sp>
    </p:spTree>
    <p:extLst>
      <p:ext uri="{BB962C8B-B14F-4D97-AF65-F5344CB8AC3E}">
        <p14:creationId xmlns:p14="http://schemas.microsoft.com/office/powerpoint/2010/main" xmlns="" val="7586436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2" grpId="0"/>
      <p:bldP spid="1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Группа 29"/>
          <p:cNvGrpSpPr/>
          <p:nvPr/>
        </p:nvGrpSpPr>
        <p:grpSpPr>
          <a:xfrm>
            <a:off x="466732" y="705907"/>
            <a:ext cx="405758" cy="405758"/>
            <a:chOff x="330926" y="1227909"/>
            <a:chExt cx="360000" cy="360000"/>
          </a:xfrm>
        </p:grpSpPr>
        <p:sp>
          <p:nvSpPr>
            <p:cNvPr id="31" name="Овал 30"/>
            <p:cNvSpPr/>
            <p:nvPr/>
          </p:nvSpPr>
          <p:spPr>
            <a:xfrm>
              <a:off x="330926" y="1227909"/>
              <a:ext cx="360000" cy="360000"/>
            </a:xfrm>
            <a:prstGeom prst="ellipse">
              <a:avLst/>
            </a:prstGeom>
            <a:noFill/>
            <a:ln w="57150">
              <a:solidFill>
                <a:srgbClr val="005BAA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" name="Овал 31"/>
            <p:cNvSpPr/>
            <p:nvPr/>
          </p:nvSpPr>
          <p:spPr>
            <a:xfrm>
              <a:off x="402926" y="1299909"/>
              <a:ext cx="216000" cy="216000"/>
            </a:xfrm>
            <a:prstGeom prst="ellipse">
              <a:avLst/>
            </a:prstGeom>
            <a:solidFill>
              <a:srgbClr val="005BAA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4" name="Группа 33"/>
          <p:cNvGrpSpPr/>
          <p:nvPr/>
        </p:nvGrpSpPr>
        <p:grpSpPr>
          <a:xfrm>
            <a:off x="468189" y="1345056"/>
            <a:ext cx="405758" cy="405758"/>
            <a:chOff x="330926" y="1227909"/>
            <a:chExt cx="360000" cy="360000"/>
          </a:xfrm>
        </p:grpSpPr>
        <p:sp>
          <p:nvSpPr>
            <p:cNvPr id="35" name="Овал 34"/>
            <p:cNvSpPr/>
            <p:nvPr/>
          </p:nvSpPr>
          <p:spPr>
            <a:xfrm>
              <a:off x="330926" y="1227909"/>
              <a:ext cx="360000" cy="360000"/>
            </a:xfrm>
            <a:prstGeom prst="ellipse">
              <a:avLst/>
            </a:prstGeom>
            <a:noFill/>
            <a:ln w="57150">
              <a:solidFill>
                <a:srgbClr val="005BAA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" name="Овал 35"/>
            <p:cNvSpPr/>
            <p:nvPr/>
          </p:nvSpPr>
          <p:spPr>
            <a:xfrm>
              <a:off x="402926" y="1299909"/>
              <a:ext cx="216000" cy="216000"/>
            </a:xfrm>
            <a:prstGeom prst="ellipse">
              <a:avLst/>
            </a:prstGeom>
            <a:solidFill>
              <a:srgbClr val="005BAA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8" name="Группа 37"/>
          <p:cNvGrpSpPr/>
          <p:nvPr/>
        </p:nvGrpSpPr>
        <p:grpSpPr>
          <a:xfrm>
            <a:off x="468189" y="2116128"/>
            <a:ext cx="405758" cy="405758"/>
            <a:chOff x="330926" y="1227909"/>
            <a:chExt cx="360000" cy="360000"/>
          </a:xfrm>
        </p:grpSpPr>
        <p:sp>
          <p:nvSpPr>
            <p:cNvPr id="39" name="Овал 38"/>
            <p:cNvSpPr/>
            <p:nvPr/>
          </p:nvSpPr>
          <p:spPr>
            <a:xfrm>
              <a:off x="330926" y="1227909"/>
              <a:ext cx="360000" cy="360000"/>
            </a:xfrm>
            <a:prstGeom prst="ellipse">
              <a:avLst/>
            </a:prstGeom>
            <a:noFill/>
            <a:ln w="57150">
              <a:solidFill>
                <a:srgbClr val="005BAA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0" name="Овал 39"/>
            <p:cNvSpPr/>
            <p:nvPr/>
          </p:nvSpPr>
          <p:spPr>
            <a:xfrm>
              <a:off x="402926" y="1299909"/>
              <a:ext cx="216000" cy="216000"/>
            </a:xfrm>
            <a:prstGeom prst="ellipse">
              <a:avLst/>
            </a:prstGeom>
            <a:solidFill>
              <a:srgbClr val="005BAA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323909564"/>
              </p:ext>
            </p:extLst>
          </p:nvPr>
        </p:nvGraphicFramePr>
        <p:xfrm>
          <a:off x="231698" y="611056"/>
          <a:ext cx="6724687" cy="2150515"/>
        </p:xfrm>
        <a:graphic>
          <a:graphicData uri="http://schemas.openxmlformats.org/drawingml/2006/table">
            <a:tbl>
              <a:tblPr firstRow="1" firstCol="1" bandRow="1"/>
              <a:tblGrid>
                <a:gridCol w="754541">
                  <a:extLst>
                    <a:ext uri="{9D8B030D-6E8A-4147-A177-3AD203B41FA5}">
                      <a16:colId xmlns:a16="http://schemas.microsoft.com/office/drawing/2014/main" xmlns="" val="850338979"/>
                    </a:ext>
                  </a:extLst>
                </a:gridCol>
                <a:gridCol w="5970146">
                  <a:extLst>
                    <a:ext uri="{9D8B030D-6E8A-4147-A177-3AD203B41FA5}">
                      <a16:colId xmlns:a16="http://schemas.microsoft.com/office/drawing/2014/main" xmlns="" val="3010668955"/>
                    </a:ext>
                  </a:extLst>
                </a:gridCol>
              </a:tblGrid>
              <a:tr h="587927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77297" marR="77297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Изучи ПДД сам.</a:t>
                      </a:r>
                      <a:endParaRPr lang="ru-RU" sz="20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77297" marR="77297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3015337288"/>
                  </a:ext>
                </a:extLst>
              </a:tr>
              <a:tr h="662114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77297" marR="77297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Научи ПДД своих сверстников.</a:t>
                      </a:r>
                      <a:endParaRPr lang="ru-RU" sz="20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77297" marR="77297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909615442"/>
                  </a:ext>
                </a:extLst>
              </a:tr>
              <a:tr h="900474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77297" marR="77297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Напомни взрослым о культуре </a:t>
                      </a:r>
                      <a:br>
                        <a:rPr lang="ru-RU" sz="2000" dirty="0" smtClean="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</a:br>
                      <a:r>
                        <a:rPr lang="ru-RU" sz="2000" dirty="0" smtClean="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дорожного движения.</a:t>
                      </a:r>
                      <a:endParaRPr lang="ru-RU" sz="20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77297" marR="77297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2879202294"/>
                  </a:ext>
                </a:extLst>
              </a:tr>
            </a:tbl>
          </a:graphicData>
        </a:graphic>
      </p:graphicFrame>
      <p:sp>
        <p:nvSpPr>
          <p:cNvPr id="41" name="Прямоугольник 40"/>
          <p:cNvSpPr/>
          <p:nvPr/>
        </p:nvSpPr>
        <p:spPr>
          <a:xfrm>
            <a:off x="181837" y="103055"/>
            <a:ext cx="8169215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ЗАДАЧИ ЮИД</a:t>
            </a:r>
          </a:p>
        </p:txBody>
      </p:sp>
      <p:pic>
        <p:nvPicPr>
          <p:cNvPr id="49" name="Рисунок 4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284826" y="2816201"/>
            <a:ext cx="2710742" cy="392590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grpSp>
        <p:nvGrpSpPr>
          <p:cNvPr id="25" name="Группа 24"/>
          <p:cNvGrpSpPr/>
          <p:nvPr/>
        </p:nvGrpSpPr>
        <p:grpSpPr>
          <a:xfrm>
            <a:off x="6392035" y="1"/>
            <a:ext cx="2751965" cy="6857999"/>
            <a:chOff x="6392035" y="1"/>
            <a:chExt cx="2751965" cy="6857999"/>
          </a:xfrm>
        </p:grpSpPr>
        <p:pic>
          <p:nvPicPr>
            <p:cNvPr id="26" name="Рисунок 25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6704631" y="4390845"/>
              <a:ext cx="1909322" cy="1750567"/>
            </a:xfrm>
            <a:prstGeom prst="rect">
              <a:avLst/>
            </a:prstGeom>
          </p:spPr>
        </p:pic>
        <p:sp>
          <p:nvSpPr>
            <p:cNvPr id="27" name="Прямоугольник 26"/>
            <p:cNvSpPr/>
            <p:nvPr/>
          </p:nvSpPr>
          <p:spPr>
            <a:xfrm>
              <a:off x="7144789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8" name="Рисунок 27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9" name="Овал 28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" name="Овал 32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37" name="Рисунок 36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7176792" y="4806085"/>
              <a:ext cx="1299851" cy="1191772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pic>
          <p:nvPicPr>
            <p:cNvPr id="42" name="Рисунок 41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7001261" y="4697506"/>
              <a:ext cx="810577" cy="1443110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xmlns="" val="33737197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000"/>
                            </p:stCondLst>
                            <p:childTnLst>
                              <p:par>
                                <p:cTn id="2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0"/>
                            </p:stCondLst>
                            <p:childTnLst>
                              <p:par>
                                <p:cTn id="2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Прямоугольник 40"/>
          <p:cNvSpPr/>
          <p:nvPr/>
        </p:nvSpPr>
        <p:spPr>
          <a:xfrm>
            <a:off x="199766" y="63021"/>
            <a:ext cx="816921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ЧЕМ ЗАНИМАЮТСЯ </a:t>
            </a:r>
            <a:br>
              <a:rPr lang="ru-RU" sz="2200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</a:br>
            <a:r>
              <a:rPr lang="ru-RU" sz="2200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ЮНЫЕ ИНСПЕКТОРЫ ДВИЖЕНИЯ?</a:t>
            </a:r>
            <a:endParaRPr lang="ru-RU" sz="2200" dirty="0">
              <a:solidFill>
                <a:srgbClr val="005BAA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45" name="TextBox 7"/>
          <p:cNvSpPr txBox="1">
            <a:spLocks noChangeArrowheads="1"/>
          </p:cNvSpPr>
          <p:nvPr/>
        </p:nvSpPr>
        <p:spPr bwMode="auto">
          <a:xfrm>
            <a:off x="344686" y="819388"/>
            <a:ext cx="6424744" cy="28007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342900" indent="-342900" eaLnBrk="1" hangingPunct="1">
              <a:buFont typeface="Wingdings" panose="05000000000000000000" pitchFamily="2" charset="2"/>
              <a:buChar char="ü"/>
            </a:pPr>
            <a:r>
              <a:rPr lang="ru-RU" altLang="ru-RU" sz="1600" b="0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Изучают </a:t>
            </a:r>
            <a:r>
              <a:rPr lang="ru-RU" altLang="ru-RU" sz="1600" b="0" dirty="0">
                <a:latin typeface="Segoe UI Light" panose="020B0502040204020203" pitchFamily="34" charset="0"/>
                <a:cs typeface="Segoe UI Light" panose="020B0502040204020203" pitchFamily="34" charset="0"/>
              </a:rPr>
              <a:t>и </a:t>
            </a:r>
            <a:r>
              <a:rPr lang="ru-RU" altLang="ru-RU" sz="1600" b="0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соблюдают ПДД.</a:t>
            </a:r>
            <a:endParaRPr lang="ru-RU" altLang="ru-RU" sz="1600" b="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 marL="342900" indent="-342900" eaLnBrk="1" hangingPunct="1">
              <a:buFont typeface="Wingdings" panose="05000000000000000000" pitchFamily="2" charset="2"/>
              <a:buChar char="ü"/>
            </a:pPr>
            <a:r>
              <a:rPr lang="ru-RU" altLang="ru-RU" sz="1600" b="0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Пропагандируют </a:t>
            </a:r>
            <a:r>
              <a:rPr lang="ru-RU" altLang="ru-RU" sz="1600" b="0" dirty="0">
                <a:latin typeface="Segoe UI Light" panose="020B0502040204020203" pitchFamily="34" charset="0"/>
                <a:cs typeface="Segoe UI Light" panose="020B0502040204020203" pitchFamily="34" charset="0"/>
              </a:rPr>
              <a:t>среди детей младшего возраста и сверстников </a:t>
            </a:r>
            <a:r>
              <a:rPr lang="ru-RU" altLang="ru-RU" sz="1600" b="0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ПДД и основы </a:t>
            </a:r>
            <a:r>
              <a:rPr lang="ru-RU" altLang="ru-RU" sz="1600" b="0" dirty="0">
                <a:latin typeface="Segoe UI Light" panose="020B0502040204020203" pitchFamily="34" charset="0"/>
                <a:cs typeface="Segoe UI Light" panose="020B0502040204020203" pitchFamily="34" charset="0"/>
              </a:rPr>
              <a:t>безопасного поведения на </a:t>
            </a:r>
            <a:r>
              <a:rPr lang="ru-RU" altLang="ru-RU" sz="1600" b="0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дорогах.</a:t>
            </a:r>
            <a:endParaRPr lang="ru-RU" altLang="ru-RU" sz="1600" b="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 marL="342900" indent="-342900" eaLnBrk="1" hangingPunct="1">
              <a:buFont typeface="Wingdings" panose="05000000000000000000" pitchFamily="2" charset="2"/>
              <a:buChar char="ü"/>
            </a:pPr>
            <a:r>
              <a:rPr lang="ru-RU" altLang="ru-RU" sz="1600" b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Активно обсуждают вопросы</a:t>
            </a:r>
            <a:r>
              <a:rPr lang="ru-RU" altLang="ru-RU" sz="1600" b="0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, </a:t>
            </a:r>
            <a:r>
              <a:rPr lang="ru-RU" altLang="ru-RU" sz="1600" b="0" dirty="0">
                <a:latin typeface="Segoe UI Light" panose="020B0502040204020203" pitchFamily="34" charset="0"/>
                <a:cs typeface="Segoe UI Light" panose="020B0502040204020203" pitchFamily="34" charset="0"/>
              </a:rPr>
              <a:t>относящихся к </a:t>
            </a:r>
            <a:r>
              <a:rPr lang="ru-RU" altLang="ru-RU" sz="1600" b="0">
                <a:latin typeface="Segoe UI Light" panose="020B0502040204020203" pitchFamily="34" charset="0"/>
                <a:cs typeface="Segoe UI Light" panose="020B0502040204020203" pitchFamily="34" charset="0"/>
              </a:rPr>
              <a:t>работе </a:t>
            </a:r>
            <a:r>
              <a:rPr lang="ru-RU" altLang="ru-RU" sz="1600" b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отряда ЮИД, </a:t>
            </a:r>
            <a:r>
              <a:rPr lang="ru-RU" altLang="ru-RU" sz="1600" b="0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вносят </a:t>
            </a:r>
            <a:r>
              <a:rPr lang="ru-RU" altLang="ru-RU" sz="1600" b="0" dirty="0">
                <a:latin typeface="Segoe UI Light" panose="020B0502040204020203" pitchFamily="34" charset="0"/>
                <a:cs typeface="Segoe UI Light" panose="020B0502040204020203" pitchFamily="34" charset="0"/>
              </a:rPr>
              <a:t>свои </a:t>
            </a:r>
            <a:r>
              <a:rPr lang="ru-RU" altLang="ru-RU" sz="1600" b="0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предложения.</a:t>
            </a:r>
            <a:endParaRPr lang="ru-RU" altLang="ru-RU" sz="1600" b="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 marL="342900" indent="-342900" eaLnBrk="1" hangingPunct="1">
              <a:buFont typeface="Wingdings" panose="05000000000000000000" pitchFamily="2" charset="2"/>
              <a:buChar char="ü"/>
            </a:pPr>
            <a:r>
              <a:rPr lang="ru-RU" altLang="ru-RU" sz="1600" b="0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Могут </a:t>
            </a:r>
            <a:r>
              <a:rPr lang="ru-RU" altLang="ru-RU" sz="1600" b="0" dirty="0">
                <a:latin typeface="Segoe UI Light" panose="020B0502040204020203" pitchFamily="34" charset="0"/>
                <a:cs typeface="Segoe UI Light" panose="020B0502040204020203" pitchFamily="34" charset="0"/>
              </a:rPr>
              <a:t>обращаться за помощью и консультацией по вопросам безопасности дорожного движения к педагогу и инспектору по пропаганде безопасности дорожного </a:t>
            </a:r>
            <a:r>
              <a:rPr lang="ru-RU" altLang="ru-RU" sz="1600" b="0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движения.</a:t>
            </a:r>
            <a:endParaRPr lang="ru-RU" altLang="ru-RU" sz="1600" b="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 marL="342900" indent="-342900" eaLnBrk="1" hangingPunct="1">
              <a:buFont typeface="Wingdings" panose="05000000000000000000" pitchFamily="2" charset="2"/>
              <a:buChar char="ü"/>
            </a:pPr>
            <a:r>
              <a:rPr lang="ru-RU" altLang="ru-RU" sz="1600" b="0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Участвуют </a:t>
            </a:r>
            <a:r>
              <a:rPr lang="ru-RU" altLang="ru-RU" sz="1600" b="0" dirty="0">
                <a:latin typeface="Segoe UI Light" panose="020B0502040204020203" pitchFamily="34" charset="0"/>
                <a:cs typeface="Segoe UI Light" panose="020B0502040204020203" pitchFamily="34" charset="0"/>
              </a:rPr>
              <a:t>в слетах, конкурсах, смотрах, соревнованиях по безопасности дорожного </a:t>
            </a:r>
            <a:r>
              <a:rPr lang="ru-RU" altLang="ru-RU" sz="1600" b="0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движения.</a:t>
            </a:r>
            <a:endParaRPr lang="ru-RU" altLang="ru-RU" sz="1600" b="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 marL="342900" indent="-342900" eaLnBrk="1" hangingPunct="1">
              <a:buFont typeface="Wingdings" panose="05000000000000000000" pitchFamily="2" charset="2"/>
              <a:buChar char="ü"/>
            </a:pPr>
            <a:r>
              <a:rPr lang="ru-RU" altLang="ru-RU" sz="1600" b="0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Ведут </a:t>
            </a:r>
            <a:r>
              <a:rPr lang="ru-RU" altLang="ru-RU" sz="1600" b="0" dirty="0">
                <a:latin typeface="Segoe UI Light" panose="020B0502040204020203" pitchFamily="34" charset="0"/>
                <a:cs typeface="Segoe UI Light" panose="020B0502040204020203" pitchFamily="34" charset="0"/>
              </a:rPr>
              <a:t>работу с юными велосипедистами.</a:t>
            </a:r>
          </a:p>
        </p:txBody>
      </p:sp>
      <p:pic>
        <p:nvPicPr>
          <p:cNvPr id="25" name="Рисунок 2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0061"/>
          <a:stretch/>
        </p:blipFill>
        <p:spPr>
          <a:xfrm>
            <a:off x="1245236" y="3839192"/>
            <a:ext cx="4567028" cy="273812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grpSp>
        <p:nvGrpSpPr>
          <p:cNvPr id="12" name="Группа 11"/>
          <p:cNvGrpSpPr/>
          <p:nvPr/>
        </p:nvGrpSpPr>
        <p:grpSpPr>
          <a:xfrm>
            <a:off x="6392035" y="1"/>
            <a:ext cx="2751965" cy="6857999"/>
            <a:chOff x="6392035" y="1"/>
            <a:chExt cx="2751965" cy="6857999"/>
          </a:xfrm>
        </p:grpSpPr>
        <p:pic>
          <p:nvPicPr>
            <p:cNvPr id="13" name="Рисунок 1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6704631" y="4390845"/>
              <a:ext cx="1909322" cy="1750567"/>
            </a:xfrm>
            <a:prstGeom prst="rect">
              <a:avLst/>
            </a:prstGeom>
          </p:spPr>
        </p:pic>
        <p:sp>
          <p:nvSpPr>
            <p:cNvPr id="14" name="Прямоугольник 13"/>
            <p:cNvSpPr/>
            <p:nvPr/>
          </p:nvSpPr>
          <p:spPr>
            <a:xfrm>
              <a:off x="7144789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5" name="Рисунок 14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16" name="Овал 15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Овал 16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8" name="Рисунок 17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7176792" y="4806085"/>
              <a:ext cx="1299851" cy="1191772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pic>
          <p:nvPicPr>
            <p:cNvPr id="19" name="Рисунок 18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7001261" y="4697506"/>
              <a:ext cx="810577" cy="1443110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xmlns="" val="40660857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4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60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7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80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  <p:bldP spid="45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181837" y="92804"/>
            <a:ext cx="687970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000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Современный </a:t>
            </a:r>
            <a:r>
              <a:rPr lang="ru-RU" sz="2000" dirty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юный инспектор движения – настоящий пропагандист безопасности дорожного </a:t>
            </a:r>
            <a:r>
              <a:rPr lang="ru-RU" sz="2000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движения.</a:t>
            </a:r>
            <a:endParaRPr lang="ru-RU" sz="2800" dirty="0">
              <a:solidFill>
                <a:srgbClr val="005BAA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99247" y="800690"/>
            <a:ext cx="6149787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err="1" smtClean="0">
                <a:latin typeface="Segoe UI Light" panose="020B0502040204020203" pitchFamily="34" charset="0"/>
                <a:cs typeface="Segoe UI Light" panose="020B0502040204020203" pitchFamily="34" charset="0"/>
              </a:rPr>
              <a:t>ЮИДовцы</a:t>
            </a:r>
            <a:r>
              <a:rPr lang="ru-RU" sz="2000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 </a:t>
            </a:r>
            <a:r>
              <a:rPr lang="ru-RU" sz="2000" dirty="0">
                <a:latin typeface="Segoe UI Light" panose="020B0502040204020203" pitchFamily="34" charset="0"/>
                <a:cs typeface="Segoe UI Light" panose="020B0502040204020203" pitchFamily="34" charset="0"/>
              </a:rPr>
              <a:t>сегодня </a:t>
            </a:r>
            <a:r>
              <a:rPr lang="ru-RU" sz="2000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участвуют </a:t>
            </a:r>
            <a:r>
              <a:rPr lang="ru-RU" sz="2000" dirty="0">
                <a:latin typeface="Segoe UI Light" panose="020B0502040204020203" pitchFamily="34" charset="0"/>
                <a:cs typeface="Segoe UI Light" panose="020B0502040204020203" pitchFamily="34" charset="0"/>
              </a:rPr>
              <a:t>в организации школьных </a:t>
            </a:r>
            <a:r>
              <a:rPr lang="ru-RU" sz="2000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радио- и телепередач</a:t>
            </a:r>
            <a:r>
              <a:rPr lang="ru-RU" sz="2000" dirty="0">
                <a:latin typeface="Segoe UI Light" panose="020B0502040204020203" pitchFamily="34" charset="0"/>
                <a:cs typeface="Segoe UI Light" panose="020B0502040204020203" pitchFamily="34" charset="0"/>
              </a:rPr>
              <a:t>, разрабатывают  наглядную </a:t>
            </a:r>
            <a:r>
              <a:rPr lang="ru-RU" sz="2000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агитацию, </a:t>
            </a:r>
            <a:r>
              <a:rPr lang="ru-RU" sz="2000" dirty="0">
                <a:latin typeface="Segoe UI Light" panose="020B0502040204020203" pitchFamily="34" charset="0"/>
                <a:cs typeface="Segoe UI Light" panose="020B0502040204020203" pitchFamily="34" charset="0"/>
              </a:rPr>
              <a:t>проводят беседы с младшими школьниками и их родителями, участвуют в творческих </a:t>
            </a:r>
            <a:r>
              <a:rPr lang="ru-RU" sz="2000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мероприятиях, </a:t>
            </a:r>
            <a:r>
              <a:rPr lang="ru-RU" sz="2000" dirty="0">
                <a:latin typeface="Segoe UI Light" panose="020B0502040204020203" pitchFamily="34" charset="0"/>
                <a:cs typeface="Segoe UI Light" panose="020B0502040204020203" pitchFamily="34" charset="0"/>
              </a:rPr>
              <a:t>поддерживают муниципальные, региональные, федеральные,  всероссийские и международные акции и мероприятия</a:t>
            </a:r>
            <a:r>
              <a:rPr lang="ru-RU" sz="2000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.</a:t>
            </a:r>
            <a:endParaRPr lang="ru-RU" sz="200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0838" t="15662"/>
          <a:stretch/>
        </p:blipFill>
        <p:spPr>
          <a:xfrm>
            <a:off x="462143" y="3429000"/>
            <a:ext cx="6068269" cy="322874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grpSp>
        <p:nvGrpSpPr>
          <p:cNvPr id="12" name="Группа 11"/>
          <p:cNvGrpSpPr/>
          <p:nvPr/>
        </p:nvGrpSpPr>
        <p:grpSpPr>
          <a:xfrm>
            <a:off x="6392035" y="1"/>
            <a:ext cx="2751965" cy="6857999"/>
            <a:chOff x="6392035" y="1"/>
            <a:chExt cx="2751965" cy="6857999"/>
          </a:xfrm>
        </p:grpSpPr>
        <p:pic>
          <p:nvPicPr>
            <p:cNvPr id="13" name="Рисунок 1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6704631" y="4390845"/>
              <a:ext cx="1909322" cy="1750567"/>
            </a:xfrm>
            <a:prstGeom prst="rect">
              <a:avLst/>
            </a:prstGeom>
          </p:spPr>
        </p:pic>
        <p:sp>
          <p:nvSpPr>
            <p:cNvPr id="15" name="Прямоугольник 14"/>
            <p:cNvSpPr/>
            <p:nvPr/>
          </p:nvSpPr>
          <p:spPr>
            <a:xfrm>
              <a:off x="7144789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6" name="Рисунок 15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17" name="Овал 16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Овал 17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0" name="Рисунок 19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7176792" y="4806085"/>
              <a:ext cx="1299851" cy="1191772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pic>
          <p:nvPicPr>
            <p:cNvPr id="21" name="Рисунок 20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7001261" y="4697506"/>
              <a:ext cx="810577" cy="1443110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xmlns="" val="38256613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181837" y="92804"/>
            <a:ext cx="687970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000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СОЦИАЛЬНЫЕ СЕТИ</a:t>
            </a:r>
            <a:endParaRPr lang="ru-RU" sz="2800" dirty="0">
              <a:solidFill>
                <a:srgbClr val="005BAA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309137" y="392234"/>
            <a:ext cx="2752406" cy="194503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" name="Прямоугольник 1"/>
          <p:cNvSpPr/>
          <p:nvPr/>
        </p:nvSpPr>
        <p:spPr>
          <a:xfrm>
            <a:off x="314465" y="492914"/>
            <a:ext cx="4283173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Segoe UI Light" panose="020B0502040204020203" pitchFamily="34" charset="0"/>
                <a:cs typeface="Segoe UI Light" panose="020B0502040204020203" pitchFamily="34" charset="0"/>
              </a:rPr>
              <a:t>Работа в группах социальных сетей позволяет юному пропагандисту использовать целый набор инструментов воздействия на подписчиков посредством текста, видео, фото или </a:t>
            </a:r>
            <a:r>
              <a:rPr lang="ru-RU" sz="2000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аудио контента.</a:t>
            </a:r>
            <a:endParaRPr lang="ru-RU" sz="200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42248" y="2653716"/>
            <a:ext cx="666147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В социальных сетях существует несколько способов делиться информацией</a:t>
            </a:r>
          </a:p>
        </p:txBody>
      </p:sp>
      <p:sp>
        <p:nvSpPr>
          <p:cNvPr id="14" name="TextBox 7"/>
          <p:cNvSpPr txBox="1">
            <a:spLocks noChangeArrowheads="1"/>
          </p:cNvSpPr>
          <p:nvPr/>
        </p:nvSpPr>
        <p:spPr bwMode="auto">
          <a:xfrm>
            <a:off x="209690" y="3521857"/>
            <a:ext cx="6424744" cy="2862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342900" indent="-342900" eaLnBrk="1" hangingPunct="1">
              <a:buFont typeface="Wingdings" panose="05000000000000000000" pitchFamily="2" charset="2"/>
              <a:buChar char="ü"/>
            </a:pPr>
            <a:r>
              <a:rPr lang="ru-RU" altLang="ru-RU" sz="1800" b="0" dirty="0">
                <a:latin typeface="Segoe UI Light" panose="020B0502040204020203" pitchFamily="34" charset="0"/>
                <a:cs typeface="Segoe UI Light" panose="020B0502040204020203" pitchFamily="34" charset="0"/>
              </a:rPr>
              <a:t>Первый способ – пользователи могут делиться ссылками на интересную и полезную информацию через сообщения, т.е. отправлять сообщения со ссылкой на информацию самостоятельно.</a:t>
            </a:r>
          </a:p>
          <a:p>
            <a:pPr marL="342900" indent="-342900" eaLnBrk="1" hangingPunct="1">
              <a:buFont typeface="Wingdings" panose="05000000000000000000" pitchFamily="2" charset="2"/>
              <a:buChar char="ü"/>
            </a:pPr>
            <a:r>
              <a:rPr lang="ru-RU" altLang="ru-RU" sz="1800" b="0" dirty="0">
                <a:latin typeface="Segoe UI Light" panose="020B0502040204020203" pitchFamily="34" charset="0"/>
                <a:cs typeface="Segoe UI Light" panose="020B0502040204020203" pitchFamily="34" charset="0"/>
              </a:rPr>
              <a:t>Второй способ – в большинстве социальных сетей есть функция </a:t>
            </a:r>
            <a:r>
              <a:rPr lang="ru-RU" altLang="ru-RU" sz="1800" b="0" dirty="0" err="1">
                <a:latin typeface="Segoe UI Light" panose="020B0502040204020203" pitchFamily="34" charset="0"/>
                <a:cs typeface="Segoe UI Light" panose="020B0502040204020203" pitchFamily="34" charset="0"/>
              </a:rPr>
              <a:t>репоста</a:t>
            </a:r>
            <a:r>
              <a:rPr lang="ru-RU" altLang="ru-RU" sz="1800" b="0" dirty="0">
                <a:latin typeface="Segoe UI Light" panose="020B0502040204020203" pitchFamily="34" charset="0"/>
                <a:cs typeface="Segoe UI Light" panose="020B0502040204020203" pitchFamily="34" charset="0"/>
              </a:rPr>
              <a:t>  или лайка , через который </a:t>
            </a:r>
            <a:r>
              <a:rPr lang="ru-RU" altLang="ru-RU" sz="1800" b="0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/>
            </a:r>
            <a:br>
              <a:rPr lang="ru-RU" altLang="ru-RU" sz="1800" b="0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</a:br>
            <a:r>
              <a:rPr lang="ru-RU" altLang="ru-RU" sz="1800" b="0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пользователи </a:t>
            </a:r>
            <a:r>
              <a:rPr lang="ru-RU" altLang="ru-RU" sz="1800" b="0" dirty="0">
                <a:latin typeface="Segoe UI Light" panose="020B0502040204020203" pitchFamily="34" charset="0"/>
                <a:cs typeface="Segoe UI Light" panose="020B0502040204020203" pitchFamily="34" charset="0"/>
              </a:rPr>
              <a:t>могут делиться информацией со своими друзьями или подписчиками. Второй вариант более эффективен, так как позволяет охватить более широкую аудиторию</a:t>
            </a:r>
            <a:r>
              <a:rPr lang="ru-RU" altLang="ru-RU" sz="1800" b="0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.</a:t>
            </a:r>
            <a:endParaRPr lang="ru-RU" altLang="ru-RU" sz="1800" b="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grpSp>
        <p:nvGrpSpPr>
          <p:cNvPr id="15" name="Группа 14"/>
          <p:cNvGrpSpPr/>
          <p:nvPr/>
        </p:nvGrpSpPr>
        <p:grpSpPr>
          <a:xfrm>
            <a:off x="6392035" y="1"/>
            <a:ext cx="2751965" cy="6857999"/>
            <a:chOff x="6392035" y="1"/>
            <a:chExt cx="2751965" cy="6857999"/>
          </a:xfrm>
        </p:grpSpPr>
        <p:pic>
          <p:nvPicPr>
            <p:cNvPr id="16" name="Рисунок 15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6704631" y="4390845"/>
              <a:ext cx="1909322" cy="1750567"/>
            </a:xfrm>
            <a:prstGeom prst="rect">
              <a:avLst/>
            </a:prstGeom>
          </p:spPr>
        </p:pic>
        <p:sp>
          <p:nvSpPr>
            <p:cNvPr id="17" name="Прямоугольник 16"/>
            <p:cNvSpPr/>
            <p:nvPr/>
          </p:nvSpPr>
          <p:spPr>
            <a:xfrm>
              <a:off x="7144789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8" name="Рисунок 17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0" name="Овал 19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Овал 20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2" name="Рисунок 21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7176792" y="4806085"/>
              <a:ext cx="1299851" cy="1191772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pic>
          <p:nvPicPr>
            <p:cNvPr id="23" name="Рисунок 22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7001261" y="4697506"/>
              <a:ext cx="810577" cy="1443110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xmlns="" val="1065414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40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6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2" grpId="0"/>
      <p:bldP spid="13" grpId="0"/>
      <p:bldP spid="14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181837" y="92804"/>
            <a:ext cx="687970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000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СОЦИАЛЬНЫЕ СЕТИ</a:t>
            </a:r>
            <a:endParaRPr lang="ru-RU" sz="2800" dirty="0">
              <a:solidFill>
                <a:srgbClr val="005BAA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71616" y="610439"/>
            <a:ext cx="668679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Segoe UI Light" panose="020B0502040204020203" pitchFamily="34" charset="0"/>
                <a:cs typeface="Segoe UI Light" panose="020B0502040204020203" pitchFamily="34" charset="0"/>
              </a:rPr>
              <a:t>Главная задача, которая стоит перед </a:t>
            </a:r>
            <a:r>
              <a:rPr lang="ru-RU" dirty="0" err="1">
                <a:latin typeface="Segoe UI Light" panose="020B0502040204020203" pitchFamily="34" charset="0"/>
                <a:cs typeface="Segoe UI Light" panose="020B0502040204020203" pitchFamily="34" charset="0"/>
              </a:rPr>
              <a:t>ЮИДовцами</a:t>
            </a:r>
            <a:r>
              <a:rPr lang="ru-RU" dirty="0">
                <a:latin typeface="Segoe UI Light" panose="020B0502040204020203" pitchFamily="34" charset="0"/>
                <a:cs typeface="Segoe UI Light" panose="020B0502040204020203" pitchFamily="34" charset="0"/>
              </a:rPr>
              <a:t>, отвечающими за ведение аккаунтов в социальных сетях – </a:t>
            </a:r>
            <a:r>
              <a:rPr lang="ru-RU" dirty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сделать информацию интересной</a:t>
            </a:r>
            <a:r>
              <a:rPr lang="ru-RU" dirty="0">
                <a:latin typeface="Segoe UI Light" panose="020B0502040204020203" pitchFamily="34" charset="0"/>
                <a:cs typeface="Segoe UI Light" panose="020B0502040204020203" pitchFamily="34" charset="0"/>
              </a:rPr>
              <a:t>, а распространят её уже сами пользователи. </a:t>
            </a:r>
            <a:r>
              <a:rPr lang="ru-RU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Важно </a:t>
            </a:r>
            <a:r>
              <a:rPr lang="ru-RU" dirty="0">
                <a:latin typeface="Segoe UI Light" panose="020B0502040204020203" pitchFamily="34" charset="0"/>
                <a:cs typeface="Segoe UI Light" panose="020B0502040204020203" pitchFamily="34" charset="0"/>
              </a:rPr>
              <a:t>следить за интересами подписчиков, выявлять мотивы передачи информации</a:t>
            </a:r>
            <a:r>
              <a:rPr lang="ru-RU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.</a:t>
            </a:r>
            <a:endParaRPr lang="ru-RU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grpSp>
        <p:nvGrpSpPr>
          <p:cNvPr id="15" name="Группа 14"/>
          <p:cNvGrpSpPr/>
          <p:nvPr/>
        </p:nvGrpSpPr>
        <p:grpSpPr>
          <a:xfrm>
            <a:off x="6392035" y="1"/>
            <a:ext cx="2751965" cy="6857999"/>
            <a:chOff x="6392035" y="1"/>
            <a:chExt cx="2751965" cy="6857999"/>
          </a:xfrm>
        </p:grpSpPr>
        <p:pic>
          <p:nvPicPr>
            <p:cNvPr id="16" name="Рисунок 15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6704631" y="4390845"/>
              <a:ext cx="1909322" cy="1750567"/>
            </a:xfrm>
            <a:prstGeom prst="rect">
              <a:avLst/>
            </a:prstGeom>
          </p:spPr>
        </p:pic>
        <p:sp>
          <p:nvSpPr>
            <p:cNvPr id="17" name="Прямоугольник 16"/>
            <p:cNvSpPr/>
            <p:nvPr/>
          </p:nvSpPr>
          <p:spPr>
            <a:xfrm>
              <a:off x="7144789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8" name="Рисунок 1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0" name="Овал 19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Овал 20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2" name="Рисунок 21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7176792" y="4806085"/>
              <a:ext cx="1299851" cy="1191772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pic>
          <p:nvPicPr>
            <p:cNvPr id="23" name="Рисунок 22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7001261" y="4697506"/>
              <a:ext cx="810577" cy="1443110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sp>
        <p:nvSpPr>
          <p:cNvPr id="25" name="Прямоугольник 24"/>
          <p:cNvSpPr/>
          <p:nvPr/>
        </p:nvSpPr>
        <p:spPr>
          <a:xfrm>
            <a:off x="181837" y="2284797"/>
            <a:ext cx="2568403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Segoe UI Light" panose="020B0502040204020203" pitchFamily="34" charset="0"/>
                <a:cs typeface="Segoe UI Light" panose="020B0502040204020203" pitchFamily="34" charset="0"/>
              </a:rPr>
              <a:t>Социальные сети позволяют выстроить обратную связь между пользователем и </a:t>
            </a:r>
            <a:r>
              <a:rPr lang="ru-RU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движением ЮИД</a:t>
            </a:r>
            <a:r>
              <a:rPr lang="ru-RU" dirty="0">
                <a:latin typeface="Segoe UI Light" panose="020B0502040204020203" pitchFamily="34" charset="0"/>
                <a:cs typeface="Segoe UI Light" panose="020B0502040204020203" pitchFamily="34" charset="0"/>
              </a:rPr>
              <a:t>. Пользователи могут задавать вопросы, оставлять комментарии, участвовать в опросах. </a:t>
            </a:r>
            <a:r>
              <a:rPr lang="ru-RU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/>
            </a:r>
            <a:br>
              <a:rPr lang="ru-RU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</a:br>
            <a:r>
              <a:rPr lang="ru-RU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Это </a:t>
            </a:r>
            <a:r>
              <a:rPr lang="ru-RU" dirty="0">
                <a:latin typeface="Segoe UI Light" panose="020B0502040204020203" pitchFamily="34" charset="0"/>
                <a:cs typeface="Segoe UI Light" panose="020B0502040204020203" pitchFamily="34" charset="0"/>
              </a:rPr>
              <a:t>позволяет </a:t>
            </a:r>
            <a:r>
              <a:rPr lang="ru-RU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движению ЮИД </a:t>
            </a:r>
            <a:r>
              <a:rPr lang="ru-RU" dirty="0">
                <a:latin typeface="Segoe UI Light" panose="020B0502040204020203" pitchFamily="34" charset="0"/>
                <a:cs typeface="Segoe UI Light" panose="020B0502040204020203" pitchFamily="34" charset="0"/>
              </a:rPr>
              <a:t>поддерживать интерес пользователей к </a:t>
            </a:r>
            <a:r>
              <a:rPr lang="ru-RU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их деятельности. </a:t>
            </a:r>
            <a:endParaRPr lang="ru-RU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35671" y="2087767"/>
            <a:ext cx="3519054" cy="4515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8968910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2" grpId="0"/>
      <p:bldP spid="2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181837" y="92804"/>
            <a:ext cx="687970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000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ПРЕСС-ЦЕНТР ЮИД </a:t>
            </a:r>
            <a:endParaRPr lang="ru-RU" sz="2800" dirty="0">
              <a:solidFill>
                <a:srgbClr val="005BAA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14465" y="492914"/>
            <a:ext cx="668679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Пресс-центр ЮИД </a:t>
            </a:r>
            <a:r>
              <a:rPr lang="ru-RU" sz="1600" dirty="0">
                <a:latin typeface="Segoe UI Light" panose="020B0502040204020203" pitchFamily="34" charset="0"/>
                <a:cs typeface="Segoe UI Light" panose="020B0502040204020203" pitchFamily="34" charset="0"/>
              </a:rPr>
              <a:t>– это площадка, созданная для развития и популяризации движения ЮИД в России, а также с целью решения проблемы формирования безопасного поведения участников дорожного движения и снижения количества пострадавших детей в дорожно-транспортных происшествиях</a:t>
            </a:r>
            <a:r>
              <a:rPr lang="ru-RU" sz="1600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.</a:t>
            </a:r>
            <a:endParaRPr lang="ru-RU" sz="160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7565" y="4273320"/>
            <a:ext cx="3294125" cy="218647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7566" y="1969363"/>
            <a:ext cx="3294124" cy="219608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2373" r="11784"/>
          <a:stretch/>
        </p:blipFill>
        <p:spPr>
          <a:xfrm>
            <a:off x="3728497" y="4267200"/>
            <a:ext cx="3310985" cy="219259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9" name="Рисунок 1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0902"/>
          <a:stretch/>
        </p:blipFill>
        <p:spPr>
          <a:xfrm>
            <a:off x="3723014" y="1964164"/>
            <a:ext cx="3294124" cy="220123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grpSp>
        <p:nvGrpSpPr>
          <p:cNvPr id="15" name="Группа 14"/>
          <p:cNvGrpSpPr/>
          <p:nvPr/>
        </p:nvGrpSpPr>
        <p:grpSpPr>
          <a:xfrm>
            <a:off x="6392035" y="1"/>
            <a:ext cx="2751965" cy="6857999"/>
            <a:chOff x="6392035" y="1"/>
            <a:chExt cx="2751965" cy="6857999"/>
          </a:xfrm>
        </p:grpSpPr>
        <p:pic>
          <p:nvPicPr>
            <p:cNvPr id="16" name="Рисунок 15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6704631" y="4390845"/>
              <a:ext cx="1909322" cy="1750567"/>
            </a:xfrm>
            <a:prstGeom prst="rect">
              <a:avLst/>
            </a:prstGeom>
          </p:spPr>
        </p:pic>
        <p:sp>
          <p:nvSpPr>
            <p:cNvPr id="17" name="Прямоугольник 16"/>
            <p:cNvSpPr/>
            <p:nvPr/>
          </p:nvSpPr>
          <p:spPr>
            <a:xfrm>
              <a:off x="7144789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8" name="Рисунок 17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0" name="Овал 19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Овал 20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2" name="Рисунок 21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7176792" y="4806085"/>
              <a:ext cx="1299851" cy="1191772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pic>
          <p:nvPicPr>
            <p:cNvPr id="23" name="Рисунок 22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7001261" y="4697506"/>
              <a:ext cx="810577" cy="1443110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xmlns="" val="31605187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0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Рисунок 2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732" t="17159" r="13210" b="7763"/>
          <a:stretch/>
        </p:blipFill>
        <p:spPr>
          <a:xfrm>
            <a:off x="2974905" y="3777969"/>
            <a:ext cx="3764274" cy="232436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0" name="Прямоугольник 9"/>
          <p:cNvSpPr/>
          <p:nvPr/>
        </p:nvSpPr>
        <p:spPr>
          <a:xfrm>
            <a:off x="181837" y="92804"/>
            <a:ext cx="687970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000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ЗАДАЧИ ПРЕСС-ЦЕНТРА ЮИД</a:t>
            </a:r>
            <a:endParaRPr lang="ru-RU" sz="2800" dirty="0">
              <a:solidFill>
                <a:srgbClr val="005BAA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81837" y="566678"/>
            <a:ext cx="6686796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>
                <a:latin typeface="Segoe UI" panose="020B0502040204020203" pitchFamily="34" charset="0"/>
                <a:cs typeface="Segoe UI" panose="020B0502040204020203" pitchFamily="34" charset="0"/>
              </a:rPr>
              <a:t>привлечение новых участников в отряды ЮИД, продвижение деятельности отрядов ЮИД </a:t>
            </a:r>
            <a:r>
              <a:rPr lang="ru-RU" dirty="0" smtClean="0">
                <a:latin typeface="Segoe UI" panose="020B0502040204020203" pitchFamily="34" charset="0"/>
                <a:cs typeface="Segoe UI" panose="020B0502040204020203" pitchFamily="34" charset="0"/>
              </a:rPr>
              <a:t/>
            </a:r>
            <a:br>
              <a:rPr lang="ru-RU" dirty="0" smtClean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dirty="0" smtClean="0">
                <a:latin typeface="Segoe UI" panose="020B0502040204020203" pitchFamily="34" charset="0"/>
                <a:cs typeface="Segoe UI" panose="020B0502040204020203" pitchFamily="34" charset="0"/>
              </a:rPr>
              <a:t>в </a:t>
            </a:r>
            <a:r>
              <a:rPr lang="ru-RU" dirty="0">
                <a:latin typeface="Segoe UI" panose="020B0502040204020203" pitchFamily="34" charset="0"/>
                <a:cs typeface="Segoe UI" panose="020B0502040204020203" pitchFamily="34" charset="0"/>
              </a:rPr>
              <a:t>информационной среде, обеспечение </a:t>
            </a:r>
            <a:r>
              <a:rPr lang="ru-RU" dirty="0" err="1">
                <a:latin typeface="Segoe UI" panose="020B0502040204020203" pitchFamily="34" charset="0"/>
                <a:cs typeface="Segoe UI" panose="020B0502040204020203" pitchFamily="34" charset="0"/>
              </a:rPr>
              <a:t>имиджевой</a:t>
            </a:r>
            <a:r>
              <a:rPr lang="ru-RU" dirty="0">
                <a:latin typeface="Segoe UI" panose="020B0502040204020203" pitchFamily="34" charset="0"/>
                <a:cs typeface="Segoe UI" panose="020B0502040204020203" pitchFamily="34" charset="0"/>
              </a:rPr>
              <a:t> составляющей работы отрядов ЮИД;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 smtClean="0">
                <a:latin typeface="Segoe UI" panose="020B0502040204020203" pitchFamily="34" charset="0"/>
                <a:cs typeface="Segoe UI" panose="020B0502040204020203" pitchFamily="34" charset="0"/>
              </a:rPr>
              <a:t>содействие </a:t>
            </a:r>
            <a:r>
              <a:rPr lang="ru-RU" dirty="0">
                <a:latin typeface="Segoe UI" panose="020B0502040204020203" pitchFamily="34" charset="0"/>
                <a:cs typeface="Segoe UI" panose="020B0502040204020203" pitchFamily="34" charset="0"/>
              </a:rPr>
              <a:t>формированию профессионального опыта обучающихся в области журналистики и повышению уровня работы школьных СМИ и пресс-центров, обеспечение освоения навыков поиска, анализа, обработки и передачи информации, формирование современных информационных компетенций </a:t>
            </a:r>
            <a:r>
              <a:rPr lang="ru-RU" dirty="0" smtClean="0">
                <a:latin typeface="Segoe UI" panose="020B0502040204020203" pitchFamily="34" charset="0"/>
                <a:cs typeface="Segoe UI" panose="020B0502040204020203" pitchFamily="34" charset="0"/>
              </a:rPr>
              <a:t/>
            </a:r>
            <a:br>
              <a:rPr lang="ru-RU" dirty="0" smtClean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dirty="0" smtClean="0">
                <a:latin typeface="Segoe UI" panose="020B0502040204020203" pitchFamily="34" charset="0"/>
                <a:cs typeface="Segoe UI" panose="020B0502040204020203" pitchFamily="34" charset="0"/>
              </a:rPr>
              <a:t>у </a:t>
            </a:r>
            <a:r>
              <a:rPr lang="ru-RU" dirty="0">
                <a:latin typeface="Segoe UI" panose="020B0502040204020203" pitchFamily="34" charset="0"/>
                <a:cs typeface="Segoe UI" panose="020B0502040204020203" pitchFamily="34" charset="0"/>
              </a:rPr>
              <a:t>школьников</a:t>
            </a:r>
            <a:r>
              <a:rPr lang="ru-RU" dirty="0" smtClean="0"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  <a:endParaRPr lang="ru-RU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15" name="Группа 14"/>
          <p:cNvGrpSpPr/>
          <p:nvPr/>
        </p:nvGrpSpPr>
        <p:grpSpPr>
          <a:xfrm>
            <a:off x="6392035" y="1"/>
            <a:ext cx="2751965" cy="6857999"/>
            <a:chOff x="6392035" y="1"/>
            <a:chExt cx="2751965" cy="6857999"/>
          </a:xfrm>
        </p:grpSpPr>
        <p:pic>
          <p:nvPicPr>
            <p:cNvPr id="16" name="Рисунок 15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6704631" y="4390845"/>
              <a:ext cx="1909322" cy="1750567"/>
            </a:xfrm>
            <a:prstGeom prst="rect">
              <a:avLst/>
            </a:prstGeom>
          </p:spPr>
        </p:pic>
        <p:sp>
          <p:nvSpPr>
            <p:cNvPr id="17" name="Прямоугольник 16"/>
            <p:cNvSpPr/>
            <p:nvPr/>
          </p:nvSpPr>
          <p:spPr>
            <a:xfrm>
              <a:off x="7144789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8" name="Рисунок 17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0" name="Овал 19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Овал 20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2" name="Рисунок 21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7176792" y="4806085"/>
              <a:ext cx="1299851" cy="1191772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pic>
          <p:nvPicPr>
            <p:cNvPr id="23" name="Рисунок 22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7001261" y="4697506"/>
              <a:ext cx="810577" cy="1443110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sp>
        <p:nvSpPr>
          <p:cNvPr id="4" name="Прямоугольник 3"/>
          <p:cNvSpPr/>
          <p:nvPr/>
        </p:nvSpPr>
        <p:spPr>
          <a:xfrm>
            <a:off x="181837" y="3777969"/>
            <a:ext cx="264785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Segoe UI" panose="020B0502040204020203" pitchFamily="34" charset="0"/>
                <a:cs typeface="Segoe UI" panose="020B0502040204020203" pitchFamily="34" charset="0"/>
              </a:rPr>
              <a:t>В вашей школе тоже возможно организовать такой пресс-центр, который будет рассказывать всем о работе юных инспекторов </a:t>
            </a:r>
            <a:r>
              <a:rPr lang="ru-RU" dirty="0" smtClean="0">
                <a:latin typeface="Segoe UI" panose="020B0502040204020203" pitchFamily="34" charset="0"/>
                <a:cs typeface="Segoe UI" panose="020B0502040204020203" pitchFamily="34" charset="0"/>
              </a:rPr>
              <a:t>движения.</a:t>
            </a:r>
            <a:endParaRPr lang="ru-RU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606345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2" grpId="0" uiExpand="1" build="p"/>
      <p:bldP spid="4" grpId="0"/>
    </p:bld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8931</TotalTime>
  <Words>500</Words>
  <Application>Microsoft Office PowerPoint</Application>
  <PresentationFormat>Экран (4:3)</PresentationFormat>
  <Paragraphs>40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КАК СТАТЬ ЮНЫМ ИНСПЕКТОРОМ ДВИЖЕНИЯ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ВЕЛОСИПЕД</dc:title>
  <dc:creator>Andrew Efimovsky</dc:creator>
  <cp:lastModifiedBy>Админ</cp:lastModifiedBy>
  <cp:revision>295</cp:revision>
  <dcterms:created xsi:type="dcterms:W3CDTF">2019-08-19T07:52:16Z</dcterms:created>
  <dcterms:modified xsi:type="dcterms:W3CDTF">2020-11-06T14:20:40Z</dcterms:modified>
</cp:coreProperties>
</file>